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354" r:id="rId2"/>
    <p:sldId id="398" r:id="rId3"/>
    <p:sldId id="399" r:id="rId4"/>
    <p:sldId id="400" r:id="rId5"/>
    <p:sldId id="401" r:id="rId6"/>
    <p:sldId id="402" r:id="rId7"/>
    <p:sldId id="407" r:id="rId8"/>
    <p:sldId id="403" r:id="rId9"/>
    <p:sldId id="405" r:id="rId10"/>
    <p:sldId id="406" r:id="rId11"/>
    <p:sldId id="404" r:id="rId12"/>
    <p:sldId id="36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5" r:id="rId22"/>
    <p:sldId id="363" r:id="rId23"/>
    <p:sldId id="366" r:id="rId24"/>
    <p:sldId id="367" r:id="rId25"/>
    <p:sldId id="368" r:id="rId26"/>
    <p:sldId id="370" r:id="rId27"/>
    <p:sldId id="369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4" r:id="rId41"/>
    <p:sldId id="385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24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39E32-A57E-BE41-865A-B84418AC8ECD}" type="datetimeFigureOut">
              <a:rPr lang="it-IT"/>
              <a:pPr/>
              <a:t>16/02/18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DF862-A445-3043-ACC2-C5B17166A0A6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159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5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4098" name="Shape 53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</p:spTree>
    <p:extLst>
      <p:ext uri="{BB962C8B-B14F-4D97-AF65-F5344CB8AC3E}">
        <p14:creationId xmlns:p14="http://schemas.microsoft.com/office/powerpoint/2010/main" val="146609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DF862-A445-3043-ACC2-C5B17166A0A6}" type="slidenum">
              <a:rPr lang="nb-NO"/>
              <a:pPr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533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17990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94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266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15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85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62832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181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00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11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00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it-IT"/>
              <a:t>Claudio Sartori - Informatics  - Programming and using 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07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820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82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</a:t>
            </a:r>
            <a:r>
              <a:rPr lang="en-GB" noProof="0" dirty="0" err="1"/>
              <a:t>testo</a:t>
            </a:r>
            <a:r>
              <a:rPr lang="en-GB" noProof="0" dirty="0"/>
              <a:t>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GB" dirty="0"/>
              <a:t>Claudio Sartori - Informatics  - Programming and using R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C6182FC-1C34-DE4A-9EAC-E24BE6D1E839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28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olo 1"/>
          <p:cNvSpPr txBox="1">
            <a:spLocks noGrp="1"/>
          </p:cNvSpPr>
          <p:nvPr>
            <p:ph type="title"/>
          </p:nvPr>
        </p:nvSpPr>
        <p:spPr>
          <a:xfrm>
            <a:off x="2087356" y="4818063"/>
            <a:ext cx="8090314" cy="1549400"/>
          </a:xfrm>
        </p:spPr>
        <p:txBody>
          <a:bodyPr>
            <a:noAutofit/>
          </a:bodyPr>
          <a:lstStyle/>
          <a:p>
            <a:pPr algn="ctr">
              <a:spcBef>
                <a:spcPct val="0"/>
              </a:spcBef>
            </a:pP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Claudio Sartori 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Department of Computer Science and Engineering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claudio.sartori@unibo.it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r>
              <a:rPr lang="it-IT" altLang="it-IT" sz="1800">
                <a:latin typeface="Arial" charset="0"/>
                <a:ea typeface="Arial" charset="0"/>
                <a:cs typeface="Arial" charset="0"/>
              </a:rPr>
              <a:t>https://www.unibo.it/sitoweb/claudio.sartori/</a:t>
            </a:r>
            <a:br>
              <a:rPr lang="it-IT" altLang="it-IT" sz="1800">
                <a:latin typeface="Arial" charset="0"/>
                <a:ea typeface="Arial" charset="0"/>
                <a:cs typeface="Arial" charset="0"/>
              </a:rPr>
            </a:br>
            <a:endParaRPr lang="it-IT" altLang="it-IT" sz="18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74" name="Segnaposto testo 2"/>
          <p:cNvSpPr txBox="1">
            <a:spLocks noGrp="1"/>
          </p:cNvSpPr>
          <p:nvPr>
            <p:ph type="body" idx="1"/>
          </p:nvPr>
        </p:nvSpPr>
        <p:spPr>
          <a:xfrm>
            <a:off x="2246313" y="1265238"/>
            <a:ext cx="7772400" cy="3141662"/>
          </a:xfrm>
        </p:spPr>
        <p:txBody>
          <a:bodyPr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66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Informatics</a:t>
            </a:r>
            <a:endParaRPr lang="it-IT" altLang="it-IT" sz="6000" dirty="0">
              <a:solidFill>
                <a:schemeClr val="tx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it-IT" altLang="it-IT" sz="44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Programming</a:t>
            </a: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it-IT" altLang="it-IT" sz="4400" dirty="0" err="1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using</a:t>
            </a:r>
            <a:r>
              <a:rPr lang="it-IT" altLang="it-IT" sz="4400" dirty="0">
                <a:solidFill>
                  <a:schemeClr val="tx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1377865310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Packages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>
                <a:latin typeface="Arial" pitchFamily="34" charset="0"/>
                <a:cs typeface="Arial" pitchFamily="34" charset="0"/>
              </a:rPr>
              <a:t>tab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690688"/>
            <a:ext cx="5629275" cy="4486275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package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tab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shows the list of add-ons included in the installation of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RStudio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If checked, the package is loaded into R, if not, any command related to that package won’t work, you will need select it. You can also install other add-ons by clicking on the ‘Install Packages’ icon. 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Another way to activate a package is by typing, for example,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library(foreign)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This will automatically check the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--foreign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package (it helps bring data from proprietary formats like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Stata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SAS or SPSS). 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10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6475" y="1793875"/>
            <a:ext cx="5870028" cy="438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Installing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a package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236576" y="2963915"/>
            <a:ext cx="4748048" cy="25382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We are going to install the package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rgl</a:t>
            </a:r>
            <a:r>
              <a:rPr lang="en-US" dirty="0">
                <a:latin typeface="Arial" pitchFamily="34" charset="0"/>
                <a:cs typeface="Arial" pitchFamily="34" charset="0"/>
              </a:rPr>
              <a:t> (useful to plot 3D images). It does not come with the original R install.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Click on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Install Packages</a:t>
            </a:r>
            <a:r>
              <a:rPr lang="en-US" dirty="0">
                <a:latin typeface="Arial" pitchFamily="34" charset="0"/>
                <a:cs typeface="Arial" pitchFamily="34" charset="0"/>
              </a:rPr>
              <a:t>”, write the name in the pop-up window and click on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Install</a:t>
            </a:r>
            <a:r>
              <a:rPr lang="en-US" dirty="0">
                <a:latin typeface="Arial" pitchFamily="34" charset="0"/>
                <a:cs typeface="Arial" pitchFamily="34" charset="0"/>
              </a:rPr>
              <a:t>”.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11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75" y="1821738"/>
            <a:ext cx="61150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172" y="2608375"/>
            <a:ext cx="4103304" cy="306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38475" y="5778500"/>
            <a:ext cx="61245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egnaposto contenuto 4"/>
          <p:cNvSpPr txBox="1">
            <a:spLocks/>
          </p:cNvSpPr>
          <p:nvPr/>
        </p:nvSpPr>
        <p:spPr>
          <a:xfrm>
            <a:off x="1751286" y="1957553"/>
            <a:ext cx="1826172" cy="54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Verdana" charset="0"/>
                <a:cs typeface="Arial" pitchFamily="34" charset="0"/>
              </a:rPr>
              <a:t>Before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charset="0"/>
              <a:cs typeface="Arial" pitchFamily="34" charset="0"/>
            </a:endParaRPr>
          </a:p>
        </p:txBody>
      </p:sp>
      <p:sp>
        <p:nvSpPr>
          <p:cNvPr id="10" name="Segnaposto contenuto 4"/>
          <p:cNvSpPr txBox="1">
            <a:spLocks/>
          </p:cNvSpPr>
          <p:nvPr/>
        </p:nvSpPr>
        <p:spPr>
          <a:xfrm>
            <a:off x="1751286" y="6086120"/>
            <a:ext cx="1826172" cy="54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t-IT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Verdana" charset="0"/>
                <a:cs typeface="Arial" pitchFamily="34" charset="0"/>
              </a:rPr>
              <a:t>After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 </a:t>
            </a:r>
            <a:r>
              <a:rPr lang="it-IT" dirty="0" err="1"/>
              <a:t>Basics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1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Claudio Sartori - </a:t>
            </a:r>
            <a:r>
              <a:rPr lang="it-IT" dirty="0" err="1"/>
              <a:t>Informatics</a:t>
            </a:r>
            <a:r>
              <a:rPr lang="it-IT" dirty="0"/>
              <a:t>  - </a:t>
            </a:r>
            <a:r>
              <a:rPr lang="it-IT" dirty="0" err="1"/>
              <a:t>Programming</a:t>
            </a:r>
            <a:r>
              <a:rPr lang="it-IT" dirty="0"/>
              <a:t> and </a:t>
            </a:r>
            <a:r>
              <a:rPr lang="it-IT" dirty="0" err="1"/>
              <a:t>using</a:t>
            </a:r>
            <a:r>
              <a:rPr lang="it-IT" dirty="0"/>
              <a:t>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13</a:t>
            </a:fld>
            <a:endParaRPr lang="nb-NO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17"/>
            <a:ext cx="12192000" cy="581616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639339" y="1073426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639339" y="1625935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1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3" y="0"/>
            <a:ext cx="11629713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869291" y="1150367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883066" y="1671344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6823271" y="618627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888326" y="2237219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6807505" y="2794267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6807505" y="3313041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2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281"/>
            <a:ext cx="12192000" cy="491543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513211" y="1578637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513211" y="2131146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5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384"/>
            <a:ext cx="12192000" cy="3971231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418622" y="2111862"/>
            <a:ext cx="1274950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465920" y="2554009"/>
            <a:ext cx="844826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21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258"/>
            <a:ext cx="12192000" cy="502548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57273" y="1517259"/>
            <a:ext cx="1494409" cy="437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57274" y="2668143"/>
            <a:ext cx="2663687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90798" y="2158391"/>
            <a:ext cx="206260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04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605"/>
            <a:ext cx="12192000" cy="436079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6215648" y="2362821"/>
            <a:ext cx="1271694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6213657" y="2868032"/>
            <a:ext cx="1271694" cy="3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6201160" y="1831081"/>
            <a:ext cx="1271694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218917" y="3544268"/>
            <a:ext cx="3145800" cy="570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16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19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32"/>
            <a:ext cx="12192000" cy="497433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899614" y="1982359"/>
            <a:ext cx="2647921" cy="918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5915380" y="1452509"/>
            <a:ext cx="154170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8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Introduction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  <a:cs typeface="Arial" pitchFamily="34" charset="0"/>
              </a:rPr>
              <a:t>RStudio</a:t>
            </a:r>
            <a:r>
              <a:rPr lang="en-US" dirty="0">
                <a:latin typeface="Arial" pitchFamily="34" charset="0"/>
                <a:cs typeface="Arial" pitchFamily="34" charset="0"/>
              </a:rPr>
              <a:t> allows the user to run R in a more user-friendly environment. It is open-source (i.e. free) and available at http://www.rstudio.com/ 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For R related tutorials and/or resources see the following links: </a:t>
            </a:r>
          </a:p>
          <a:p>
            <a:r>
              <a:rPr lang="it-IT" dirty="0">
                <a:latin typeface="Arial" pitchFamily="34" charset="0"/>
                <a:cs typeface="Arial" pitchFamily="34" charset="0"/>
              </a:rPr>
              <a:t>http://dss.princeton.edu/training/ </a:t>
            </a:r>
          </a:p>
          <a:p>
            <a:r>
              <a:rPr lang="it-IT" dirty="0">
                <a:latin typeface="Arial" pitchFamily="34" charset="0"/>
                <a:cs typeface="Arial" pitchFamily="34" charset="0"/>
              </a:rPr>
              <a:t>http://libguides.princeton.edu/dss</a:t>
            </a: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/>
              <a:t>Claudio Sartori - </a:t>
            </a:r>
            <a:r>
              <a:rPr lang="it-IT" dirty="0" err="1"/>
              <a:t>Informatics</a:t>
            </a:r>
            <a:r>
              <a:rPr lang="it-IT" dirty="0"/>
              <a:t>  - </a:t>
            </a:r>
            <a:r>
              <a:rPr lang="it-IT" dirty="0" err="1"/>
              <a:t>Programming</a:t>
            </a:r>
            <a:r>
              <a:rPr lang="it-IT" dirty="0"/>
              <a:t> and </a:t>
            </a:r>
            <a:r>
              <a:rPr lang="it-IT" dirty="0" err="1"/>
              <a:t>using</a:t>
            </a:r>
            <a:r>
              <a:rPr lang="it-IT" dirty="0"/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/>
              <a:pPr/>
              <a:t>2</a:t>
            </a:fld>
            <a:endParaRPr lang="nb-N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79"/>
            <a:ext cx="12192000" cy="4143242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6854803" y="2930325"/>
            <a:ext cx="2352260" cy="884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6854802" y="1958693"/>
            <a:ext cx="2762163" cy="626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1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Vectors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974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977"/>
            <a:ext cx="12192000" cy="4698045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6893568" y="1678562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1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25"/>
            <a:ext cx="12192000" cy="636615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37987" y="1283147"/>
            <a:ext cx="4318092" cy="484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12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0"/>
            <a:ext cx="10696575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528983" y="524033"/>
            <a:ext cx="3434823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528983" y="1029244"/>
            <a:ext cx="3434823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1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11" y="390346"/>
            <a:ext cx="11741426" cy="6077308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5138530" y="5834270"/>
            <a:ext cx="6917635" cy="616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742677" y="1306528"/>
            <a:ext cx="348014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5756453" y="1748675"/>
            <a:ext cx="6099216" cy="3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759721" y="869384"/>
            <a:ext cx="3163557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4" y="268878"/>
            <a:ext cx="10462592" cy="618109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865940" y="1287591"/>
            <a:ext cx="2987508" cy="333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865940" y="1807277"/>
            <a:ext cx="3145800" cy="570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68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823"/>
            <a:ext cx="12192000" cy="480435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805743" y="2019747"/>
            <a:ext cx="3842753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866816" y="2509192"/>
            <a:ext cx="5486983" cy="281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5854319" y="1535305"/>
            <a:ext cx="3510397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872077" y="3012002"/>
            <a:ext cx="3145800" cy="570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568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7" y="385425"/>
            <a:ext cx="10303566" cy="608715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896193" y="1368310"/>
            <a:ext cx="2815365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896194" y="1890569"/>
            <a:ext cx="1271694" cy="36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29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469"/>
            <a:ext cx="12192000" cy="3725062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44213" y="2612662"/>
            <a:ext cx="3966890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26456" y="3117873"/>
            <a:ext cx="5844978" cy="492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29724" y="2128220"/>
            <a:ext cx="355570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47481" y="3936003"/>
            <a:ext cx="6144519" cy="570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7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RStudio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>
                <a:latin typeface="Arial" pitchFamily="34" charset="0"/>
                <a:cs typeface="Arial" pitchFamily="34" charset="0"/>
              </a:rPr>
              <a:t>screen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3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475" y="924690"/>
            <a:ext cx="10119431" cy="593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1223019" y="5895062"/>
            <a:ext cx="4587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The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console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is where you can type commands and see output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237894" y="2333295"/>
            <a:ext cx="459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 workspace </a:t>
            </a:r>
            <a:r>
              <a:rPr lang="en-US" dirty="0">
                <a:latin typeface="Arial" pitchFamily="34" charset="0"/>
                <a:cs typeface="Arial" pitchFamily="34" charset="0"/>
              </a:rPr>
              <a:t>tab shows all the active objects (see next slide). The history tab shows a list of commands used so far.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190596" y="4461115"/>
            <a:ext cx="4561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files </a:t>
            </a:r>
            <a:r>
              <a:rPr lang="en-US" dirty="0">
                <a:latin typeface="Arial" pitchFamily="34" charset="0"/>
                <a:cs typeface="Arial" pitchFamily="34" charset="0"/>
              </a:rPr>
              <a:t>tab shows all the files and folders in your default workspace as if you were on a PC/Mac window. The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plots</a:t>
            </a:r>
            <a:r>
              <a:rPr lang="en-US" dirty="0">
                <a:latin typeface="Arial" pitchFamily="34" charset="0"/>
                <a:cs typeface="Arial" pitchFamily="34" charset="0"/>
              </a:rPr>
              <a:t> tab will show all your graphs. The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packages</a:t>
            </a:r>
            <a:r>
              <a:rPr lang="en-US" dirty="0">
                <a:latin typeface="Arial" pitchFamily="34" charset="0"/>
                <a:cs typeface="Arial" pitchFamily="34" charset="0"/>
              </a:rPr>
              <a:t> tab will list a series of packages or add-ons needed to run certain processes. For additional info see the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help</a:t>
            </a:r>
            <a:r>
              <a:rPr lang="en-US" dirty="0">
                <a:latin typeface="Arial" pitchFamily="34" charset="0"/>
                <a:cs typeface="Arial" pitchFamily="34" charset="0"/>
              </a:rPr>
              <a:t> tab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183"/>
            <a:ext cx="12192000" cy="501563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994931" y="1940917"/>
            <a:ext cx="3890047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992940" y="2446127"/>
            <a:ext cx="6199060" cy="58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5980443" y="1409177"/>
            <a:ext cx="3589225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966668" y="3280024"/>
            <a:ext cx="4217855" cy="945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31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766"/>
            <a:ext cx="12192000" cy="451446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42222" y="2177407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08699" y="2651086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27733" y="1645667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45491" y="3500749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6008699" y="4173411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17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526"/>
            <a:ext cx="12192000" cy="486894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26456" y="1972449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08698" y="2493426"/>
            <a:ext cx="6183301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27733" y="1488007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45491" y="3311557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36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930"/>
            <a:ext cx="12192000" cy="457814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57988" y="2114343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24464" y="2619554"/>
            <a:ext cx="6167535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43499" y="1614135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61256" y="3469217"/>
            <a:ext cx="3413819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90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373"/>
            <a:ext cx="12192000" cy="4155253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042222" y="2382365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008698" y="2856044"/>
            <a:ext cx="6183301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027733" y="1850625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45490" y="3689941"/>
            <a:ext cx="3997143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9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8711"/>
            <a:ext cx="12192000" cy="356057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963392" y="2538324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992933" y="3027769"/>
            <a:ext cx="5878500" cy="928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5980435" y="2101180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8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845"/>
            <a:ext cx="12192000" cy="560431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220895" y="1642175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234670" y="2115854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253704" y="1157733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271462" y="2949751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11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732"/>
            <a:ext cx="12192000" cy="4550535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278712" y="2145875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245189" y="2651086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264223" y="1645667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266215" y="3437685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6245189" y="3936922"/>
            <a:ext cx="4301942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7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38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672"/>
            <a:ext cx="12192000" cy="296665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278712" y="2934175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245189" y="3439386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264223" y="2433967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266215" y="4225985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6245188" y="4725222"/>
            <a:ext cx="4806439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0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Matrices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7446963" cy="365125"/>
          </a:xfrm>
        </p:spPr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/>
              <a:pPr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625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Workspace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>
                <a:latin typeface="Arial" pitchFamily="34" charset="0"/>
                <a:cs typeface="Arial" pitchFamily="34" charset="0"/>
              </a:rPr>
              <a:t>tab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705678" y="1560791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The workspace tab stores any object, value, function or anything you create during your R session. In the example below, if you click on the dotted squares you can see the data on a screen to the left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4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2530366"/>
            <a:ext cx="4524054" cy="205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0350" y="4605528"/>
            <a:ext cx="8981918" cy="2210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Connettore 2 8"/>
          <p:cNvCxnSpPr/>
          <p:nvPr/>
        </p:nvCxnSpPr>
        <p:spPr>
          <a:xfrm>
            <a:off x="10436771" y="4573996"/>
            <a:ext cx="752975" cy="9597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3005308" y="5958126"/>
            <a:ext cx="437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Showing here matrix B. To see matrix A click on the respective tab. 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onnettore 2 12"/>
          <p:cNvCxnSpPr/>
          <p:nvPr/>
        </p:nvCxnSpPr>
        <p:spPr>
          <a:xfrm>
            <a:off x="10370343" y="4731705"/>
            <a:ext cx="752975" cy="9597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H="1">
            <a:off x="5946228" y="5958126"/>
            <a:ext cx="1968062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40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279"/>
            <a:ext cx="12192000" cy="5345441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6264223" y="1219985"/>
            <a:ext cx="5927777" cy="577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7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41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736"/>
            <a:ext cx="12192000" cy="405452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383972" y="2896187"/>
            <a:ext cx="6808028" cy="500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1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42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876"/>
            <a:ext cx="12192000" cy="414424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382694" y="2659960"/>
            <a:ext cx="6809305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382695" y="3092516"/>
            <a:ext cx="6599098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1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43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822"/>
            <a:ext cx="12192000" cy="5140356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494334" y="2743199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9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44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318"/>
            <a:ext cx="12192000" cy="518936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475300" y="2743199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5475300" y="3247698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765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45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32"/>
            <a:ext cx="12192000" cy="465573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6084261" y="2837141"/>
            <a:ext cx="5878500" cy="56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8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46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836"/>
            <a:ext cx="12192000" cy="491632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752943" y="2301755"/>
            <a:ext cx="5039663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705646" y="1663322"/>
            <a:ext cx="3668059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42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47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601"/>
            <a:ext cx="12192000" cy="605679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740688" y="2258239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777480" y="2733490"/>
            <a:ext cx="396362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5740688" y="3264259"/>
            <a:ext cx="4301942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1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48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537721" y="2746970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521955" y="3247694"/>
            <a:ext cx="3145800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5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Claudio Sartori - Informatics  - Programming and using R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182FC-1C34-DE4A-9EAC-E24BE6D1E839}" type="slidenum">
              <a:rPr lang="nb-NO"/>
              <a:pPr/>
              <a:t>49</a:t>
            </a:fld>
            <a:endParaRPr lang="nb-NO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577"/>
            <a:ext cx="12192000" cy="5856845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671350" y="3657597"/>
            <a:ext cx="4000412" cy="248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761714" y="2670426"/>
            <a:ext cx="4280916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5724922" y="3169663"/>
            <a:ext cx="4301942" cy="2987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History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b="1" dirty="0" err="1">
                <a:latin typeface="Arial" pitchFamily="34" charset="0"/>
                <a:cs typeface="Arial" pitchFamily="34" charset="0"/>
              </a:rPr>
              <a:t>tab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378372" y="1825625"/>
            <a:ext cx="11524594" cy="435133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The history tab keeps a record of all previous commands. It helps when testing and running processes. Here you can either 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save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the whole list or you can</a:t>
            </a:r>
            <a:r>
              <a:rPr lang="en-US" sz="2200" b="1" dirty="0">
                <a:latin typeface="Arial" pitchFamily="34" charset="0"/>
                <a:cs typeface="Arial" pitchFamily="34" charset="0"/>
              </a:rPr>
              <a:t> select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the commands you want and send them to an R script to keep track of your work. 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In this example, we select all and click on the “To Source” icon, a window on the left will open with the list of commands. Make sure to save the ‘untitled1’ file as an *.R script.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5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883" y="3617598"/>
            <a:ext cx="9624848" cy="255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ttore 2 7"/>
          <p:cNvCxnSpPr/>
          <p:nvPr/>
        </p:nvCxnSpPr>
        <p:spPr>
          <a:xfrm>
            <a:off x="7236372" y="3707731"/>
            <a:ext cx="472966" cy="72272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6132786" y="3707731"/>
            <a:ext cx="534718" cy="72272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flipH="1">
            <a:off x="5249925" y="5423338"/>
            <a:ext cx="1417579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Setting a default working directory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3925614"/>
            <a:ext cx="5625662" cy="235190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Every time you open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RStudio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it goes to a default directory. You can change the default to a folder where you have your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datafiles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so you do not have to do it every time. In the menu go to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Tools -&gt; Options </a:t>
            </a:r>
            <a:endParaRPr lang="it-IT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6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7256" y="1674922"/>
            <a:ext cx="4740115" cy="203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6842" y="2265680"/>
            <a:ext cx="4750676" cy="4592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ccia angolare in su 7"/>
          <p:cNvSpPr/>
          <p:nvPr/>
        </p:nvSpPr>
        <p:spPr>
          <a:xfrm flipV="1">
            <a:off x="6400798" y="1915670"/>
            <a:ext cx="2995448" cy="5392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rial" pitchFamily="34" charset="0"/>
                <a:cs typeface="Arial" pitchFamily="34" charset="0"/>
              </a:rPr>
              <a:t>Changing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the </a:t>
            </a:r>
            <a:r>
              <a:rPr lang="it-IT" b="1" dirty="0" err="1">
                <a:latin typeface="Arial" pitchFamily="34" charset="0"/>
                <a:cs typeface="Arial" pitchFamily="34" charset="0"/>
              </a:rPr>
              <a:t>working</a:t>
            </a:r>
            <a:r>
              <a:rPr lang="it-IT" b="1" dirty="0">
                <a:latin typeface="Arial" pitchFamily="34" charset="0"/>
                <a:cs typeface="Arial" pitchFamily="34" charset="0"/>
              </a:rPr>
              <a:t> directory </a:t>
            </a:r>
            <a:endParaRPr lang="it-IT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252248" y="3725711"/>
            <a:ext cx="6211614" cy="2630639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If you have different projects you can change the working directory for that session, see above. Or you can type: 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# Shows the working directory (wd) </a:t>
            </a:r>
          </a:p>
          <a:p>
            <a:r>
              <a:rPr lang="it-IT" sz="2000" dirty="0" err="1">
                <a:latin typeface="Courier New" pitchFamily="49" charset="0"/>
                <a:cs typeface="Courier New" pitchFamily="49" charset="0"/>
              </a:rPr>
              <a:t>getwd</a:t>
            </a:r>
            <a:r>
              <a:rPr lang="it-IT" sz="2000" dirty="0">
                <a:latin typeface="Courier New" pitchFamily="49" charset="0"/>
                <a:cs typeface="Courier New" pitchFamily="49" charset="0"/>
              </a:rPr>
              <a:t>() </a:t>
            </a:r>
          </a:p>
          <a:p>
            <a:r>
              <a:rPr lang="it-IT" sz="2000" dirty="0">
                <a:latin typeface="Courier New" pitchFamily="49" charset="0"/>
                <a:cs typeface="Courier New" pitchFamily="49" charset="0"/>
              </a:rPr>
              <a:t># </a:t>
            </a:r>
            <a:r>
              <a:rPr lang="it-IT" sz="2000" dirty="0" err="1">
                <a:latin typeface="Courier New" pitchFamily="49" charset="0"/>
                <a:cs typeface="Courier New" pitchFamily="49" charset="0"/>
              </a:rPr>
              <a:t>Changes</a:t>
            </a:r>
            <a:r>
              <a:rPr lang="it-IT" sz="2000" dirty="0">
                <a:latin typeface="Courier New" pitchFamily="49" charset="0"/>
                <a:cs typeface="Courier New" pitchFamily="49" charset="0"/>
              </a:rPr>
              <a:t> the </a:t>
            </a:r>
            <a:r>
              <a:rPr lang="it-IT" sz="2000" dirty="0" err="1">
                <a:latin typeface="Courier New" pitchFamily="49" charset="0"/>
                <a:cs typeface="Courier New" pitchFamily="49" charset="0"/>
              </a:rPr>
              <a:t>wd</a:t>
            </a:r>
            <a:r>
              <a:rPr lang="it-IT" sz="20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it-IT" sz="2000" dirty="0" err="1">
                <a:latin typeface="Courier New" pitchFamily="49" charset="0"/>
                <a:cs typeface="Courier New" pitchFamily="49" charset="0"/>
              </a:rPr>
              <a:t>setwd</a:t>
            </a:r>
            <a:r>
              <a:rPr lang="it-IT" sz="2000" dirty="0">
                <a:latin typeface="Courier New" pitchFamily="49" charset="0"/>
                <a:cs typeface="Courier New" pitchFamily="49" charset="0"/>
              </a:rPr>
              <a:t>("C:/</a:t>
            </a:r>
            <a:r>
              <a:rPr lang="it-IT" sz="2000" dirty="0" err="1">
                <a:latin typeface="Courier New" pitchFamily="49" charset="0"/>
                <a:cs typeface="Courier New" pitchFamily="49" charset="0"/>
              </a:rPr>
              <a:t>myfolder</a:t>
            </a:r>
            <a:r>
              <a:rPr lang="it-IT" sz="2000" dirty="0">
                <a:latin typeface="Courier New" pitchFamily="49" charset="0"/>
                <a:cs typeface="Courier New" pitchFamily="49" charset="0"/>
              </a:rPr>
              <a:t>/data") </a:t>
            </a: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7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1825626"/>
            <a:ext cx="4979276" cy="1900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6186" y="2988982"/>
            <a:ext cx="4687614" cy="336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ccia angolare in su 7"/>
          <p:cNvSpPr/>
          <p:nvPr/>
        </p:nvSpPr>
        <p:spPr>
          <a:xfrm flipV="1">
            <a:off x="6130159" y="2364828"/>
            <a:ext cx="2995448" cy="53920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R Script (I)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705677" y="1825625"/>
            <a:ext cx="11149991" cy="1947915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The usual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Rstudio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screen has four windows: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latin typeface="Arial" pitchFamily="34" charset="0"/>
                <a:cs typeface="Arial" pitchFamily="34" charset="0"/>
              </a:rPr>
              <a:t>Console.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 err="1">
                <a:latin typeface="Arial" pitchFamily="34" charset="0"/>
                <a:cs typeface="Arial" pitchFamily="34" charset="0"/>
              </a:rPr>
              <a:t>Workspace</a:t>
            </a:r>
            <a:r>
              <a:rPr lang="it-IT" sz="1600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sz="1600" dirty="0" err="1">
                <a:latin typeface="Arial" pitchFamily="34" charset="0"/>
                <a:cs typeface="Arial" pitchFamily="34" charset="0"/>
              </a:rPr>
              <a:t>history</a:t>
            </a:r>
            <a:r>
              <a:rPr lang="it-IT" sz="16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Files, plots, packages and help.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The R script(s) and data view.  The R script is where you keep a record of your work.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8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7831" y="3541946"/>
            <a:ext cx="9377855" cy="318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R Script (II)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To create a new R script you can either go to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File -&gt; New -&gt; R Script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or click on the icon with the “+” sign and select “R Script”, or simply press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Ctrl+Shift+N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. Make sure to save the script. </a:t>
            </a:r>
            <a:endParaRPr lang="it-IT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egnaposto piè di pagina 1"/>
          <p:cNvSpPr>
            <a:spLocks noGrp="1"/>
          </p:cNvSpPr>
          <p:nvPr>
            <p:ph type="ftr" sz="quarter" idx="11"/>
          </p:nvPr>
        </p:nvSpPr>
        <p:spPr>
          <a:xfrm>
            <a:off x="705678" y="6356350"/>
            <a:ext cx="7447722" cy="365125"/>
          </a:xfrm>
        </p:spPr>
        <p:txBody>
          <a:bodyPr/>
          <a:lstStyle/>
          <a:p>
            <a:r>
              <a:rPr lang="it-IT" dirty="0">
                <a:latin typeface="Arial" pitchFamily="34" charset="0"/>
                <a:cs typeface="Arial" pitchFamily="34" charset="0"/>
              </a:rPr>
              <a:t>Claudio Sartori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Informatics</a:t>
            </a:r>
            <a:r>
              <a:rPr lang="it-IT" dirty="0">
                <a:latin typeface="Arial" pitchFamily="34" charset="0"/>
                <a:cs typeface="Arial" pitchFamily="34" charset="0"/>
              </a:rPr>
              <a:t>  -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Programming</a:t>
            </a:r>
            <a:r>
              <a:rPr lang="it-IT" dirty="0">
                <a:latin typeface="Arial" pitchFamily="34" charset="0"/>
                <a:cs typeface="Arial" pitchFamily="34" charset="0"/>
              </a:rPr>
              <a:t> and </a:t>
            </a:r>
            <a:r>
              <a:rPr lang="it-IT" dirty="0" err="1">
                <a:latin typeface="Arial" pitchFamily="34" charset="0"/>
                <a:cs typeface="Arial" pitchFamily="34" charset="0"/>
              </a:rPr>
              <a:t>using</a:t>
            </a:r>
            <a:r>
              <a:rPr lang="it-IT" dirty="0">
                <a:latin typeface="Arial" pitchFamily="34" charset="0"/>
                <a:cs typeface="Arial" pitchFamily="34" charset="0"/>
              </a:rPr>
              <a:t> R</a:t>
            </a:r>
          </a:p>
        </p:txBody>
      </p:sp>
      <p:sp>
        <p:nvSpPr>
          <p:cNvPr id="7" name="Segnaposto numero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C6182FC-1C34-DE4A-9EAC-E24BE6D1E839}" type="slidenum">
              <a:rPr lang="nb-NO">
                <a:latin typeface="Arial" pitchFamily="34" charset="0"/>
                <a:cs typeface="Arial" pitchFamily="34" charset="0"/>
              </a:rPr>
              <a:pPr/>
              <a:t>9</a:t>
            </a:fld>
            <a:endParaRPr lang="nb-NO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1048" y="2851628"/>
            <a:ext cx="8276897" cy="386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sellaDiTesto 7"/>
          <p:cNvSpPr txBox="1"/>
          <p:nvPr/>
        </p:nvSpPr>
        <p:spPr>
          <a:xfrm>
            <a:off x="2869324" y="4761186"/>
            <a:ext cx="65426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Here you can type R commands and run them. Just leave the cursor anywhere on the line where the command is and press Ctrl-R or click on the ‘Run’ icon above. Output will appear in the console below. </a:t>
            </a:r>
            <a:endParaRPr lang="it-IT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7173310" y="4173414"/>
            <a:ext cx="567559" cy="587772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cs_wide" id="{E2B99E26-2289-5D46-AC4C-DE009D56DCBC}" vid="{EBADDAE8-0682-3046-BBFD-495CD84518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1174</Words>
  <Application>Microsoft Macintosh PowerPoint</Application>
  <PresentationFormat>Widescreen</PresentationFormat>
  <Paragraphs>138</Paragraphs>
  <Slides>49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 New</vt:lpstr>
      <vt:lpstr>Verdana</vt:lpstr>
      <vt:lpstr>Tema di Office</vt:lpstr>
      <vt:lpstr>Claudio Sartori  Department of Computer Science and Engineering claudio.sartori@unibo.it https://www.unibo.it/sitoweb/claudio.sartori/ </vt:lpstr>
      <vt:lpstr>Introduction</vt:lpstr>
      <vt:lpstr>RStudio screen</vt:lpstr>
      <vt:lpstr>Workspace tab</vt:lpstr>
      <vt:lpstr>History tab</vt:lpstr>
      <vt:lpstr>Setting a default working directory </vt:lpstr>
      <vt:lpstr>Changing the working directory </vt:lpstr>
      <vt:lpstr>R Script (I)</vt:lpstr>
      <vt:lpstr>R Script (II)</vt:lpstr>
      <vt:lpstr>Packages tab </vt:lpstr>
      <vt:lpstr>Installing a package</vt:lpstr>
      <vt:lpstr>R Basics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Vectors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Matrices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Manager>Claudio Sartori</Manager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Operation Principles</dc:title>
  <dc:subject/>
  <dc:creator>Data Camp</dc:creator>
  <cp:keywords/>
  <dc:description/>
  <cp:lastModifiedBy>Claudio Sartori</cp:lastModifiedBy>
  <cp:revision>52</cp:revision>
  <cp:lastPrinted>2018-02-16T17:02:36Z</cp:lastPrinted>
  <dcterms:created xsi:type="dcterms:W3CDTF">2016-02-11T16:16:37Z</dcterms:created>
  <dcterms:modified xsi:type="dcterms:W3CDTF">2018-02-16T17:03:00Z</dcterms:modified>
  <cp:category/>
</cp:coreProperties>
</file>